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2"/>
  </p:notesMasterIdLst>
  <p:handoutMasterIdLst>
    <p:handoutMasterId r:id="rId13"/>
  </p:handoutMasterIdLst>
  <p:sldIdLst>
    <p:sldId id="445" r:id="rId5"/>
    <p:sldId id="446" r:id="rId6"/>
    <p:sldId id="447" r:id="rId7"/>
    <p:sldId id="449" r:id="rId8"/>
    <p:sldId id="448" r:id="rId9"/>
    <p:sldId id="451" r:id="rId10"/>
    <p:sldId id="452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49"/>
            <p14:sldId id="448"/>
            <p14:sldId id="451"/>
            <p14:sldId id="45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2" d="100"/>
          <a:sy n="52" d="100"/>
        </p:scale>
        <p:origin x="1004" y="44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2442" y="-223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S3-23xyzx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SA3#111, Athens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89965" y="1122362"/>
            <a:ext cx="11127441" cy="3537043"/>
          </a:xfrm>
        </p:spPr>
        <p:txBody>
          <a:bodyPr/>
          <a:lstStyle/>
          <a:p>
            <a:r>
              <a:rPr lang="sv-SE" altLang="sv-SE" dirty="0"/>
              <a:t>Rel-19 SA3 </a:t>
            </a:r>
            <a:r>
              <a:rPr lang="sv-SE" altLang="sv-SE" dirty="0" err="1"/>
              <a:t>Load</a:t>
            </a:r>
            <a:r>
              <a:rPr lang="sv-SE" altLang="sv-SE" dirty="0"/>
              <a:t> management</a:t>
            </a:r>
            <a:endParaRPr lang="sv-SE" altLang="sv-SE" sz="4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3286897" y="4718144"/>
            <a:ext cx="5647038" cy="66940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 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8169876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Contents</a:t>
            </a:r>
          </a:p>
          <a:p>
            <a:pPr lvl="1"/>
            <a:r>
              <a:rPr lang="sv-SE" dirty="0" err="1"/>
              <a:t>Available</a:t>
            </a:r>
            <a:r>
              <a:rPr lang="sv-SE" dirty="0"/>
              <a:t> sessions</a:t>
            </a:r>
          </a:p>
          <a:p>
            <a:pPr lvl="1"/>
            <a:r>
              <a:rPr lang="sv-SE" dirty="0"/>
              <a:t>Sessions for LSs, </a:t>
            </a:r>
            <a:r>
              <a:rPr lang="sv-SE" dirty="0" err="1"/>
              <a:t>maintenance</a:t>
            </a:r>
            <a:r>
              <a:rPr lang="sv-SE" dirty="0"/>
              <a:t> and feature development</a:t>
            </a:r>
          </a:p>
          <a:p>
            <a:pPr lvl="1"/>
            <a:r>
              <a:rPr lang="sv-SE" dirty="0"/>
              <a:t>TU </a:t>
            </a:r>
            <a:r>
              <a:rPr lang="sv-SE" dirty="0" err="1"/>
              <a:t>Estimation</a:t>
            </a:r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Document 9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Available sessions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FF92FCB-FFEF-4461-8E42-4E0312A64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988886"/>
              </p:ext>
            </p:extLst>
          </p:nvPr>
        </p:nvGraphicFramePr>
        <p:xfrm>
          <a:off x="4146567" y="1583415"/>
          <a:ext cx="7347536" cy="47795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5256">
                  <a:extLst>
                    <a:ext uri="{9D8B030D-6E8A-4147-A177-3AD203B41FA5}">
                      <a16:colId xmlns:a16="http://schemas.microsoft.com/office/drawing/2014/main" val="3937975938"/>
                    </a:ext>
                  </a:extLst>
                </a:gridCol>
                <a:gridCol w="3024380">
                  <a:extLst>
                    <a:ext uri="{9D8B030D-6E8A-4147-A177-3AD203B41FA5}">
                      <a16:colId xmlns:a16="http://schemas.microsoft.com/office/drawing/2014/main" val="2482843264"/>
                    </a:ext>
                  </a:extLst>
                </a:gridCol>
                <a:gridCol w="1117900">
                  <a:extLst>
                    <a:ext uri="{9D8B030D-6E8A-4147-A177-3AD203B41FA5}">
                      <a16:colId xmlns:a16="http://schemas.microsoft.com/office/drawing/2014/main" val="2530152279"/>
                    </a:ext>
                  </a:extLst>
                </a:gridCol>
              </a:tblGrid>
              <a:tr h="531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Session 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9 -10:30am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extLst>
                  <a:ext uri="{0D108BD9-81ED-4DB2-BD59-A6C34878D82A}">
                    <a16:rowId xmlns:a16="http://schemas.microsoft.com/office/drawing/2014/main" val="1806925627"/>
                  </a:ext>
                </a:extLst>
              </a:tr>
              <a:tr h="531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Morning break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10:30 - 11 am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extLst>
                  <a:ext uri="{0D108BD9-81ED-4DB2-BD59-A6C34878D82A}">
                    <a16:rowId xmlns:a16="http://schemas.microsoft.com/office/drawing/2014/main" val="3711292418"/>
                  </a:ext>
                </a:extLst>
              </a:tr>
              <a:tr h="531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Session 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11- 12:30 pm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extLst>
                  <a:ext uri="{0D108BD9-81ED-4DB2-BD59-A6C34878D82A}">
                    <a16:rowId xmlns:a16="http://schemas.microsoft.com/office/drawing/2014/main" val="230841645"/>
                  </a:ext>
                </a:extLst>
              </a:tr>
              <a:tr h="531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Lunch break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12:30 -2:00 pm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extLst>
                  <a:ext uri="{0D108BD9-81ED-4DB2-BD59-A6C34878D82A}">
                    <a16:rowId xmlns:a16="http://schemas.microsoft.com/office/drawing/2014/main" val="3884571133"/>
                  </a:ext>
                </a:extLst>
              </a:tr>
              <a:tr h="531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Session 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2 - 3:30pm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extLst>
                  <a:ext uri="{0D108BD9-81ED-4DB2-BD59-A6C34878D82A}">
                    <a16:rowId xmlns:a16="http://schemas.microsoft.com/office/drawing/2014/main" val="3915438841"/>
                  </a:ext>
                </a:extLst>
              </a:tr>
              <a:tr h="531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Afternoon break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3:30 -4:00 pm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extLst>
                  <a:ext uri="{0D108BD9-81ED-4DB2-BD59-A6C34878D82A}">
                    <a16:rowId xmlns:a16="http://schemas.microsoft.com/office/drawing/2014/main" val="4201742625"/>
                  </a:ext>
                </a:extLst>
              </a:tr>
              <a:tr h="531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Session 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4:30 – 6:00 pm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extLst>
                  <a:ext uri="{0D108BD9-81ED-4DB2-BD59-A6C34878D82A}">
                    <a16:rowId xmlns:a16="http://schemas.microsoft.com/office/drawing/2014/main" val="1625728717"/>
                  </a:ext>
                </a:extLst>
              </a:tr>
              <a:tr h="531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Evening break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6 – 6:15 pm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extLst>
                  <a:ext uri="{0D108BD9-81ED-4DB2-BD59-A6C34878D82A}">
                    <a16:rowId xmlns:a16="http://schemas.microsoft.com/office/drawing/2014/main" val="2119325214"/>
                  </a:ext>
                </a:extLst>
              </a:tr>
              <a:tr h="531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</a:rPr>
                        <a:t>Session 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6:15  - 7:30 pm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5988" marR="175988" marT="0" marB="0"/>
                </a:tc>
                <a:extLst>
                  <a:ext uri="{0D108BD9-81ED-4DB2-BD59-A6C34878D82A}">
                    <a16:rowId xmlns:a16="http://schemas.microsoft.com/office/drawing/2014/main" val="345685519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Available 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0" y="1805454"/>
            <a:ext cx="3047999" cy="4514664"/>
          </a:xfrm>
        </p:spPr>
        <p:txBody>
          <a:bodyPr/>
          <a:lstStyle/>
          <a:p>
            <a:r>
              <a:rPr lang="en-US" sz="2400" dirty="0"/>
              <a:t>Available TUs for development - 19</a:t>
            </a:r>
          </a:p>
          <a:p>
            <a:r>
              <a:rPr lang="en-US" sz="2400" dirty="0"/>
              <a:t>But this can be split e.g. 15 Full- TUs + 8 Half-TUs</a:t>
            </a:r>
          </a:p>
          <a:p>
            <a:r>
              <a:rPr lang="en-US" sz="2400" dirty="0"/>
              <a:t>But this is fully loaded situation, </a:t>
            </a:r>
          </a:p>
          <a:p>
            <a:r>
              <a:rPr lang="en-US" sz="2400" dirty="0"/>
              <a:t> </a:t>
            </a:r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4207AA-9F8A-F337-080D-B257748A9A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15111"/>
              </p:ext>
            </p:extLst>
          </p:nvPr>
        </p:nvGraphicFramePr>
        <p:xfrm>
          <a:off x="285260" y="1805454"/>
          <a:ext cx="8858738" cy="46161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228">
                  <a:extLst>
                    <a:ext uri="{9D8B030D-6E8A-4147-A177-3AD203B41FA5}">
                      <a16:colId xmlns:a16="http://schemas.microsoft.com/office/drawing/2014/main" val="2906121102"/>
                    </a:ext>
                  </a:extLst>
                </a:gridCol>
                <a:gridCol w="709723">
                  <a:extLst>
                    <a:ext uri="{9D8B030D-6E8A-4147-A177-3AD203B41FA5}">
                      <a16:colId xmlns:a16="http://schemas.microsoft.com/office/drawing/2014/main" val="2459824274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43892048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172794302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262686054"/>
                    </a:ext>
                  </a:extLst>
                </a:gridCol>
                <a:gridCol w="787852">
                  <a:extLst>
                    <a:ext uri="{9D8B030D-6E8A-4147-A177-3AD203B41FA5}">
                      <a16:colId xmlns:a16="http://schemas.microsoft.com/office/drawing/2014/main" val="429398913"/>
                    </a:ext>
                  </a:extLst>
                </a:gridCol>
                <a:gridCol w="787852">
                  <a:extLst>
                    <a:ext uri="{9D8B030D-6E8A-4147-A177-3AD203B41FA5}">
                      <a16:colId xmlns:a16="http://schemas.microsoft.com/office/drawing/2014/main" val="2403203574"/>
                    </a:ext>
                  </a:extLst>
                </a:gridCol>
                <a:gridCol w="776691">
                  <a:extLst>
                    <a:ext uri="{9D8B030D-6E8A-4147-A177-3AD203B41FA5}">
                      <a16:colId xmlns:a16="http://schemas.microsoft.com/office/drawing/2014/main" val="822620301"/>
                    </a:ext>
                  </a:extLst>
                </a:gridCol>
                <a:gridCol w="776691">
                  <a:extLst>
                    <a:ext uri="{9D8B030D-6E8A-4147-A177-3AD203B41FA5}">
                      <a16:colId xmlns:a16="http://schemas.microsoft.com/office/drawing/2014/main" val="1821928053"/>
                    </a:ext>
                  </a:extLst>
                </a:gridCol>
                <a:gridCol w="959209">
                  <a:extLst>
                    <a:ext uri="{9D8B030D-6E8A-4147-A177-3AD203B41FA5}">
                      <a16:colId xmlns:a16="http://schemas.microsoft.com/office/drawing/2014/main" val="2103901192"/>
                    </a:ext>
                  </a:extLst>
                </a:gridCol>
                <a:gridCol w="959209">
                  <a:extLst>
                    <a:ext uri="{9D8B030D-6E8A-4147-A177-3AD203B41FA5}">
                      <a16:colId xmlns:a16="http://schemas.microsoft.com/office/drawing/2014/main" val="3213424329"/>
                    </a:ext>
                  </a:extLst>
                </a:gridCol>
              </a:tblGrid>
              <a:tr h="57565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8- 9am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9 -10:30am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10:30-11am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11-12:30pm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12:30 -2:00pm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2:00 – 3:30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3:30- 4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4:30 – 6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6- 6:15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6:15- 7:30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8788117"/>
                  </a:ext>
                </a:extLst>
              </a:tr>
              <a:tr h="2813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Break1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Lunch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Break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Break 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5225516"/>
                  </a:ext>
                </a:extLst>
              </a:tr>
              <a:tr h="869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Monday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Agenda 2, 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6595524"/>
                  </a:ext>
                </a:extLst>
              </a:tr>
              <a:tr h="281332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Tuesday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Feature6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Feature10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377817"/>
                  </a:ext>
                </a:extLst>
              </a:tr>
              <a:tr h="4980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11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308095"/>
                  </a:ext>
                </a:extLst>
              </a:tr>
              <a:tr h="57565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Wednesday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Feature12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New WID/SIDs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Feature14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16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18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1788177"/>
                  </a:ext>
                </a:extLst>
              </a:tr>
              <a:tr h="5756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Feature13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15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17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19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919621"/>
                  </a:ext>
                </a:extLst>
              </a:tr>
              <a:tr h="575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Thursday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Outgoing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5409500"/>
                  </a:ext>
                </a:extLst>
              </a:tr>
              <a:tr h="2813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Friday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Conclusion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97786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Total sessions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825625"/>
            <a:ext cx="12192000" cy="4667250"/>
          </a:xfrm>
        </p:spPr>
        <p:txBody>
          <a:bodyPr/>
          <a:lstStyle/>
          <a:p>
            <a:pPr lvl="0"/>
            <a:r>
              <a:rPr lang="en-US" sz="2000" dirty="0"/>
              <a:t>Reports, LSs etc: 2 sessions</a:t>
            </a:r>
          </a:p>
          <a:p>
            <a:pPr lvl="0"/>
            <a:r>
              <a:rPr lang="en-US" sz="2000" dirty="0"/>
              <a:t>Maintenance topics – 2 sessions</a:t>
            </a:r>
          </a:p>
          <a:p>
            <a:pPr lvl="0"/>
            <a:r>
              <a:rPr lang="en-US" sz="2000" dirty="0"/>
              <a:t>Feature development: 1 session on Mon.</a:t>
            </a:r>
          </a:p>
          <a:p>
            <a:pPr lvl="0"/>
            <a:r>
              <a:rPr lang="en-US" sz="2000" dirty="0"/>
              <a:t>                                          5 sessions each on Tue &amp; Wed (with parallel sessions- 19 sessions),</a:t>
            </a:r>
          </a:p>
          <a:p>
            <a:pPr lvl="0"/>
            <a:r>
              <a:rPr lang="en-US" sz="2000" dirty="0"/>
              <a:t>                                          Thu &amp;Fri Re-work and revisions, outgoing LSs etc</a:t>
            </a:r>
          </a:p>
          <a:p>
            <a:pPr lvl="0"/>
            <a:r>
              <a:rPr lang="en-US" sz="2000" dirty="0"/>
              <a:t>                                          3 sessions on Fri (assuming meeting closure by 4pm on Fri). </a:t>
            </a:r>
          </a:p>
          <a:p>
            <a:pPr lvl="0"/>
            <a:r>
              <a:rPr lang="en-US" sz="2000" dirty="0"/>
              <a:t> Reserve Thu and Fri for rework and revisions, WI/SI and SA3 logistics.</a:t>
            </a:r>
          </a:p>
          <a:p>
            <a:pPr lvl="0"/>
            <a:r>
              <a:rPr lang="en-US" sz="2000" dirty="0"/>
              <a:t>Mon, Tue, Wed for feature work, both WI/SI.</a:t>
            </a:r>
          </a:p>
          <a:p>
            <a:pPr lvl="0"/>
            <a:r>
              <a:rPr lang="en-US" sz="2000" dirty="0"/>
              <a:t>Total TUs available is 19 with two parallel breakouts on Tue and Wednesday.</a:t>
            </a:r>
          </a:p>
          <a:p>
            <a:pPr lvl="0"/>
            <a:r>
              <a:rPr lang="en-US" sz="2000" dirty="0"/>
              <a:t>It is possible to reduce to ½ session for light SID/WID. But ½ TU should be the minimum allocation for any SID/WID.</a:t>
            </a:r>
          </a:p>
          <a:p>
            <a:pPr lvl="0"/>
            <a:r>
              <a:rPr lang="en-US" sz="2000" dirty="0"/>
              <a:t>Should we assign 8-9am Tue and Wed as drafting sessions, Or keep it flexible?</a:t>
            </a:r>
          </a:p>
          <a:p>
            <a:pPr lvl="0"/>
            <a:endParaRPr lang="en-US" sz="2000" dirty="0"/>
          </a:p>
          <a:p>
            <a:pPr lvl="0"/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Available 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US" sz="2400" dirty="0"/>
              <a:t>Available TUs for development per meetings -19</a:t>
            </a:r>
          </a:p>
          <a:p>
            <a:r>
              <a:rPr lang="en-US" sz="2400" dirty="0"/>
              <a:t>But this can be split for e.g. 15 Full- TUs + 8 Half-TUs</a:t>
            </a:r>
          </a:p>
          <a:p>
            <a:r>
              <a:rPr lang="en-US" sz="2400" dirty="0"/>
              <a:t>6 meetings per year, for Rel-19 6 meetings till Dec 2024 (stage 2 freeze)</a:t>
            </a:r>
          </a:p>
          <a:p>
            <a:r>
              <a:rPr lang="en-US" sz="2000" dirty="0"/>
              <a:t> Total TU 19x6 = 114 TUs. This need to be </a:t>
            </a:r>
            <a:r>
              <a:rPr lang="en-US" sz="2000"/>
              <a:t>allocated judiciously.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933623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Available TUs –Alternate 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67568" y="1805454"/>
            <a:ext cx="2924431" cy="4514664"/>
          </a:xfrm>
        </p:spPr>
        <p:txBody>
          <a:bodyPr/>
          <a:lstStyle/>
          <a:p>
            <a:r>
              <a:rPr lang="en-US" sz="2400" dirty="0">
                <a:highlight>
                  <a:srgbClr val="FFFF00"/>
                </a:highlight>
              </a:rPr>
              <a:t>Should we keep Tue and Wed 8-9am as drafting sessions?</a:t>
            </a:r>
          </a:p>
          <a:p>
            <a:r>
              <a:rPr lang="en-US" sz="2400" dirty="0">
                <a:highlight>
                  <a:srgbClr val="FFFF00"/>
                </a:highlight>
              </a:rPr>
              <a:t>Available TUs for development - 15</a:t>
            </a:r>
          </a:p>
          <a:p>
            <a:r>
              <a:rPr lang="en-US" sz="2400" dirty="0">
                <a:highlight>
                  <a:srgbClr val="FFFF00"/>
                </a:highlight>
              </a:rPr>
              <a:t>More relaxed, with 4 drafting sessions, can be used to draft LSs, contentious contributions/topics.</a:t>
            </a:r>
          </a:p>
          <a:p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4207AA-9F8A-F337-080D-B257748A9A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47391"/>
              </p:ext>
            </p:extLst>
          </p:nvPr>
        </p:nvGraphicFramePr>
        <p:xfrm>
          <a:off x="124622" y="1692056"/>
          <a:ext cx="8858738" cy="49052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228">
                  <a:extLst>
                    <a:ext uri="{9D8B030D-6E8A-4147-A177-3AD203B41FA5}">
                      <a16:colId xmlns:a16="http://schemas.microsoft.com/office/drawing/2014/main" val="2906121102"/>
                    </a:ext>
                  </a:extLst>
                </a:gridCol>
                <a:gridCol w="709723">
                  <a:extLst>
                    <a:ext uri="{9D8B030D-6E8A-4147-A177-3AD203B41FA5}">
                      <a16:colId xmlns:a16="http://schemas.microsoft.com/office/drawing/2014/main" val="2459824274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43892048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172794302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262686054"/>
                    </a:ext>
                  </a:extLst>
                </a:gridCol>
                <a:gridCol w="787852">
                  <a:extLst>
                    <a:ext uri="{9D8B030D-6E8A-4147-A177-3AD203B41FA5}">
                      <a16:colId xmlns:a16="http://schemas.microsoft.com/office/drawing/2014/main" val="429398913"/>
                    </a:ext>
                  </a:extLst>
                </a:gridCol>
                <a:gridCol w="787852">
                  <a:extLst>
                    <a:ext uri="{9D8B030D-6E8A-4147-A177-3AD203B41FA5}">
                      <a16:colId xmlns:a16="http://schemas.microsoft.com/office/drawing/2014/main" val="2403203574"/>
                    </a:ext>
                  </a:extLst>
                </a:gridCol>
                <a:gridCol w="776691">
                  <a:extLst>
                    <a:ext uri="{9D8B030D-6E8A-4147-A177-3AD203B41FA5}">
                      <a16:colId xmlns:a16="http://schemas.microsoft.com/office/drawing/2014/main" val="822620301"/>
                    </a:ext>
                  </a:extLst>
                </a:gridCol>
                <a:gridCol w="776691">
                  <a:extLst>
                    <a:ext uri="{9D8B030D-6E8A-4147-A177-3AD203B41FA5}">
                      <a16:colId xmlns:a16="http://schemas.microsoft.com/office/drawing/2014/main" val="1821928053"/>
                    </a:ext>
                  </a:extLst>
                </a:gridCol>
                <a:gridCol w="959209">
                  <a:extLst>
                    <a:ext uri="{9D8B030D-6E8A-4147-A177-3AD203B41FA5}">
                      <a16:colId xmlns:a16="http://schemas.microsoft.com/office/drawing/2014/main" val="2103901192"/>
                    </a:ext>
                  </a:extLst>
                </a:gridCol>
                <a:gridCol w="959209">
                  <a:extLst>
                    <a:ext uri="{9D8B030D-6E8A-4147-A177-3AD203B41FA5}">
                      <a16:colId xmlns:a16="http://schemas.microsoft.com/office/drawing/2014/main" val="3213424329"/>
                    </a:ext>
                  </a:extLst>
                </a:gridCol>
              </a:tblGrid>
              <a:tr h="57565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8- 9am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9 -10:30am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10:30-11am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11-12:30pm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12:30 -2:00pm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2:00 – 3:30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3:30- 4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4:30 – 6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6- 6:15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6:15- 7:30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8788117"/>
                  </a:ext>
                </a:extLst>
              </a:tr>
              <a:tr h="2813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Break1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Lunch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Break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Break 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5225516"/>
                  </a:ext>
                </a:extLst>
              </a:tr>
              <a:tr h="869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Monday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Agenda 2, 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Feature 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6595524"/>
                  </a:ext>
                </a:extLst>
              </a:tr>
              <a:tr h="281332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Tuesday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Drafting session1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Feature4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8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377817"/>
                  </a:ext>
                </a:extLst>
              </a:tr>
              <a:tr h="4980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308095"/>
                  </a:ext>
                </a:extLst>
              </a:tr>
              <a:tr h="57565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Wednesday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New WID/SIDs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Feature10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11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12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1788177"/>
                  </a:ext>
                </a:extLst>
              </a:tr>
              <a:tr h="5756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13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14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Feature 15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919621"/>
                  </a:ext>
                </a:extLst>
              </a:tr>
              <a:tr h="575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Thursday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Outgoing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5409500"/>
                  </a:ext>
                </a:extLst>
              </a:tr>
              <a:tr h="2813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Friday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Revisions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Conclusion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977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45715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</Words>
  <Application>Microsoft Office PowerPoint</Application>
  <PresentationFormat>Widescreen</PresentationFormat>
  <Paragraphs>241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Rel-19 SA3 Load management</vt:lpstr>
      <vt:lpstr>Outline</vt:lpstr>
      <vt:lpstr>Available sessions</vt:lpstr>
      <vt:lpstr>Available TUs</vt:lpstr>
      <vt:lpstr>Total sessions</vt:lpstr>
      <vt:lpstr>Available TUs</vt:lpstr>
      <vt:lpstr>Available TUs –Alternate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2023-05-15T02:50:41Z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